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4" r:id="rId2"/>
  </p:sldIdLst>
  <p:sldSz cx="30279975" cy="42552938"/>
  <p:notesSz cx="6797675" cy="9928225"/>
  <p:defaultTextStyle>
    <a:defPPr>
      <a:defRPr lang="fr-FR"/>
    </a:defPPr>
    <a:lvl1pPr marL="0" algn="l" defTabSz="4161559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0782" algn="l" defTabSz="4161559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61559" algn="l" defTabSz="4161559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42341" algn="l" defTabSz="4161559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23122" algn="l" defTabSz="4161559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03904" algn="l" defTabSz="4161559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484681" algn="l" defTabSz="4161559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565463" algn="l" defTabSz="4161559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646245" algn="l" defTabSz="4161559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8925" autoAdjust="0"/>
  </p:normalViewPr>
  <p:slideViewPr>
    <p:cSldViewPr>
      <p:cViewPr>
        <p:scale>
          <a:sx n="32" d="100"/>
          <a:sy n="32" d="100"/>
        </p:scale>
        <p:origin x="-318" y="-78"/>
      </p:cViewPr>
      <p:guideLst>
        <p:guide orient="horz" pos="13403"/>
        <p:guide pos="953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2"/>
          </a:xfrm>
          <a:prstGeom prst="rect">
            <a:avLst/>
          </a:prstGeom>
        </p:spPr>
        <p:txBody>
          <a:bodyPr vert="horz" lIns="95568" tIns="47784" rIns="95568" bIns="4778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2"/>
          </a:xfrm>
          <a:prstGeom prst="rect">
            <a:avLst/>
          </a:prstGeom>
        </p:spPr>
        <p:txBody>
          <a:bodyPr vert="horz" lIns="95568" tIns="47784" rIns="95568" bIns="47784" rtlCol="0"/>
          <a:lstStyle>
            <a:lvl1pPr algn="r">
              <a:defRPr sz="1300"/>
            </a:lvl1pPr>
          </a:lstStyle>
          <a:p>
            <a:fld id="{9ED17B7A-2F64-4432-B693-93F5FDFEEB4B}" type="datetimeFigureOut">
              <a:rPr lang="fr-FR" smtClean="0"/>
              <a:pPr/>
              <a:t>12/06/2018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076450" y="746125"/>
            <a:ext cx="264477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8" tIns="47784" rIns="95568" bIns="4778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5568" tIns="47784" rIns="95568" bIns="47784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2"/>
          </a:xfrm>
          <a:prstGeom prst="rect">
            <a:avLst/>
          </a:prstGeom>
        </p:spPr>
        <p:txBody>
          <a:bodyPr vert="horz" lIns="95568" tIns="47784" rIns="95568" bIns="4778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2"/>
          </a:xfrm>
          <a:prstGeom prst="rect">
            <a:avLst/>
          </a:prstGeom>
        </p:spPr>
        <p:txBody>
          <a:bodyPr vert="horz" lIns="95568" tIns="47784" rIns="95568" bIns="47784" rtlCol="0" anchor="b"/>
          <a:lstStyle>
            <a:lvl1pPr algn="r">
              <a:defRPr sz="1300"/>
            </a:lvl1pPr>
          </a:lstStyle>
          <a:p>
            <a:fld id="{7974829A-32A8-4DD1-A60A-063BE785865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16155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2080782" algn="l" defTabSz="416155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4161559" algn="l" defTabSz="416155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6242341" algn="l" defTabSz="416155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8323122" algn="l" defTabSz="416155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10403904" algn="l" defTabSz="416155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6pPr>
    <a:lvl7pPr marL="12484681" algn="l" defTabSz="416155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7pPr>
    <a:lvl8pPr marL="14565463" algn="l" defTabSz="416155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8pPr>
    <a:lvl9pPr marL="16646245" algn="l" defTabSz="416155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74829A-32A8-4DD1-A60A-063BE7858653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70998" y="13219001"/>
            <a:ext cx="25737979" cy="9121301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41996" y="24113331"/>
            <a:ext cx="21195983" cy="10874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0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15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2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3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3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46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5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46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9BA62-1F72-4291-A60D-9C16FFAC06CD}" type="datetime1">
              <a:rPr lang="fr-FR" smtClean="0"/>
              <a:pPr/>
              <a:t>12/06/2018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FCE2F-8FE5-4EE0-B9EA-C8DBCE4F8D2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76778-A180-440D-9EA0-C13D330C1B0B}" type="datetime1">
              <a:rPr lang="fr-FR" smtClean="0"/>
              <a:pPr/>
              <a:t>12/06/2018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FCE2F-8FE5-4EE0-B9EA-C8DBCE4F8D2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21952982" y="1704100"/>
            <a:ext cx="6812994" cy="363079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513999" y="1704100"/>
            <a:ext cx="19934317" cy="363079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983B-DBB9-4D5D-A202-BC8C6B6A29F8}" type="datetime1">
              <a:rPr lang="fr-FR" smtClean="0"/>
              <a:pPr/>
              <a:t>12/06/2018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FCE2F-8FE5-4EE0-B9EA-C8DBCE4F8D2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0889-1A5F-44F5-AFED-B527C26A1C35}" type="datetime1">
              <a:rPr lang="fr-FR" smtClean="0"/>
              <a:pPr/>
              <a:t>12/06/2018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FCE2F-8FE5-4EE0-B9EA-C8DBCE4F8D2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91909" y="27344206"/>
            <a:ext cx="25737979" cy="8451486"/>
          </a:xfrm>
        </p:spPr>
        <p:txBody>
          <a:bodyPr anchor="t"/>
          <a:lstStyle>
            <a:lvl1pPr algn="l">
              <a:defRPr sz="182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391909" y="18035760"/>
            <a:ext cx="25737979" cy="9308452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0782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61559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4234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2312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0390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48468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5654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64624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77271-E43A-46C8-BA1A-3CF5B275907C}" type="datetime1">
              <a:rPr lang="fr-FR" smtClean="0"/>
              <a:pPr/>
              <a:t>12/06/2018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FCE2F-8FE5-4EE0-B9EA-C8DBCE4F8D2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13999" y="9929022"/>
            <a:ext cx="13373656" cy="28082972"/>
          </a:xfrm>
        </p:spPr>
        <p:txBody>
          <a:bodyPr/>
          <a:lstStyle>
            <a:lvl1pPr>
              <a:defRPr sz="12700"/>
            </a:lvl1pPr>
            <a:lvl2pPr>
              <a:defRPr sz="109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5392320" y="9929022"/>
            <a:ext cx="13373656" cy="28082972"/>
          </a:xfrm>
        </p:spPr>
        <p:txBody>
          <a:bodyPr/>
          <a:lstStyle>
            <a:lvl1pPr>
              <a:defRPr sz="12700"/>
            </a:lvl1pPr>
            <a:lvl2pPr>
              <a:defRPr sz="109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CA75-711D-436B-A8CC-B84843272D11}" type="datetime1">
              <a:rPr lang="fr-FR" smtClean="0"/>
              <a:pPr/>
              <a:t>12/06/2018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FCE2F-8FE5-4EE0-B9EA-C8DBCE4F8D2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513999" y="9525163"/>
            <a:ext cx="13378914" cy="3969634"/>
          </a:xfrm>
        </p:spPr>
        <p:txBody>
          <a:bodyPr anchor="b"/>
          <a:lstStyle>
            <a:lvl1pPr marL="0" indent="0">
              <a:buNone/>
              <a:defRPr sz="10900" b="1"/>
            </a:lvl1pPr>
            <a:lvl2pPr marL="2080782" indent="0">
              <a:buNone/>
              <a:defRPr sz="9100" b="1"/>
            </a:lvl2pPr>
            <a:lvl3pPr marL="4161559" indent="0">
              <a:buNone/>
              <a:defRPr sz="8200" b="1"/>
            </a:lvl3pPr>
            <a:lvl4pPr marL="6242341" indent="0">
              <a:buNone/>
              <a:defRPr sz="7300" b="1"/>
            </a:lvl4pPr>
            <a:lvl5pPr marL="8323122" indent="0">
              <a:buNone/>
              <a:defRPr sz="7300" b="1"/>
            </a:lvl5pPr>
            <a:lvl6pPr marL="10403904" indent="0">
              <a:buNone/>
              <a:defRPr sz="7300" b="1"/>
            </a:lvl6pPr>
            <a:lvl7pPr marL="12484681" indent="0">
              <a:buNone/>
              <a:defRPr sz="7300" b="1"/>
            </a:lvl7pPr>
            <a:lvl8pPr marL="14565463" indent="0">
              <a:buNone/>
              <a:defRPr sz="7300" b="1"/>
            </a:lvl8pPr>
            <a:lvl9pPr marL="16646245" indent="0">
              <a:buNone/>
              <a:defRPr sz="73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513999" y="13494797"/>
            <a:ext cx="13378914" cy="24517194"/>
          </a:xfrm>
        </p:spPr>
        <p:txBody>
          <a:bodyPr/>
          <a:lstStyle>
            <a:lvl1pPr>
              <a:defRPr sz="109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5381808" y="9525163"/>
            <a:ext cx="13384170" cy="3969634"/>
          </a:xfrm>
        </p:spPr>
        <p:txBody>
          <a:bodyPr anchor="b"/>
          <a:lstStyle>
            <a:lvl1pPr marL="0" indent="0">
              <a:buNone/>
              <a:defRPr sz="10900" b="1"/>
            </a:lvl1pPr>
            <a:lvl2pPr marL="2080782" indent="0">
              <a:buNone/>
              <a:defRPr sz="9100" b="1"/>
            </a:lvl2pPr>
            <a:lvl3pPr marL="4161559" indent="0">
              <a:buNone/>
              <a:defRPr sz="8200" b="1"/>
            </a:lvl3pPr>
            <a:lvl4pPr marL="6242341" indent="0">
              <a:buNone/>
              <a:defRPr sz="7300" b="1"/>
            </a:lvl4pPr>
            <a:lvl5pPr marL="8323122" indent="0">
              <a:buNone/>
              <a:defRPr sz="7300" b="1"/>
            </a:lvl5pPr>
            <a:lvl6pPr marL="10403904" indent="0">
              <a:buNone/>
              <a:defRPr sz="7300" b="1"/>
            </a:lvl6pPr>
            <a:lvl7pPr marL="12484681" indent="0">
              <a:buNone/>
              <a:defRPr sz="7300" b="1"/>
            </a:lvl7pPr>
            <a:lvl8pPr marL="14565463" indent="0">
              <a:buNone/>
              <a:defRPr sz="7300" b="1"/>
            </a:lvl8pPr>
            <a:lvl9pPr marL="16646245" indent="0">
              <a:buNone/>
              <a:defRPr sz="73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5381808" y="13494797"/>
            <a:ext cx="13384170" cy="24517194"/>
          </a:xfrm>
        </p:spPr>
        <p:txBody>
          <a:bodyPr/>
          <a:lstStyle>
            <a:lvl1pPr>
              <a:defRPr sz="109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4F33-3A9C-4BF3-9645-C3F6AE98A426}" type="datetime1">
              <a:rPr lang="fr-FR" smtClean="0"/>
              <a:pPr/>
              <a:t>12/06/2018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FCE2F-8FE5-4EE0-B9EA-C8DBCE4F8D2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F1C0-6ACE-4F2B-8F0D-43E3D75F2920}" type="datetime1">
              <a:rPr lang="fr-FR" smtClean="0"/>
              <a:pPr/>
              <a:t>12/06/2018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FCE2F-8FE5-4EE0-B9EA-C8DBCE4F8D2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23CCA-4708-4AD2-ACAF-C9E509F42B90}" type="datetime1">
              <a:rPr lang="fr-FR" smtClean="0"/>
              <a:pPr/>
              <a:t>12/06/2018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FCE2F-8FE5-4EE0-B9EA-C8DBCE4F8D2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4004" y="1694237"/>
            <a:ext cx="9961903" cy="7210359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38629" y="1694240"/>
            <a:ext cx="16927347" cy="36317754"/>
          </a:xfrm>
        </p:spPr>
        <p:txBody>
          <a:bodyPr/>
          <a:lstStyle>
            <a:lvl1pPr>
              <a:defRPr sz="14600"/>
            </a:lvl1pPr>
            <a:lvl2pPr>
              <a:defRPr sz="12700"/>
            </a:lvl2pPr>
            <a:lvl3pPr>
              <a:defRPr sz="109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514004" y="8904605"/>
            <a:ext cx="9961903" cy="29107395"/>
          </a:xfrm>
        </p:spPr>
        <p:txBody>
          <a:bodyPr/>
          <a:lstStyle>
            <a:lvl1pPr marL="0" indent="0">
              <a:buNone/>
              <a:defRPr sz="6400"/>
            </a:lvl1pPr>
            <a:lvl2pPr marL="2080782" indent="0">
              <a:buNone/>
              <a:defRPr sz="5500"/>
            </a:lvl2pPr>
            <a:lvl3pPr marL="4161559" indent="0">
              <a:buNone/>
              <a:defRPr sz="4600"/>
            </a:lvl3pPr>
            <a:lvl4pPr marL="6242341" indent="0">
              <a:buNone/>
              <a:defRPr sz="4100"/>
            </a:lvl4pPr>
            <a:lvl5pPr marL="8323122" indent="0">
              <a:buNone/>
              <a:defRPr sz="4100"/>
            </a:lvl5pPr>
            <a:lvl6pPr marL="10403904" indent="0">
              <a:buNone/>
              <a:defRPr sz="4100"/>
            </a:lvl6pPr>
            <a:lvl7pPr marL="12484681" indent="0">
              <a:buNone/>
              <a:defRPr sz="4100"/>
            </a:lvl7pPr>
            <a:lvl8pPr marL="14565463" indent="0">
              <a:buNone/>
              <a:defRPr sz="4100"/>
            </a:lvl8pPr>
            <a:lvl9pPr marL="16646245" indent="0">
              <a:buNone/>
              <a:defRPr sz="4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2F3D2-F0E0-4C6A-B78F-89F8A495531B}" type="datetime1">
              <a:rPr lang="fr-FR" smtClean="0"/>
              <a:pPr/>
              <a:t>12/06/2018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FCE2F-8FE5-4EE0-B9EA-C8DBCE4F8D2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35087" y="29787056"/>
            <a:ext cx="18167985" cy="3516531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935087" y="3802184"/>
            <a:ext cx="18167985" cy="25531763"/>
          </a:xfrm>
        </p:spPr>
        <p:txBody>
          <a:bodyPr/>
          <a:lstStyle>
            <a:lvl1pPr marL="0" indent="0">
              <a:buNone/>
              <a:defRPr sz="14600"/>
            </a:lvl1pPr>
            <a:lvl2pPr marL="2080782" indent="0">
              <a:buNone/>
              <a:defRPr sz="12700"/>
            </a:lvl2pPr>
            <a:lvl3pPr marL="4161559" indent="0">
              <a:buNone/>
              <a:defRPr sz="10900"/>
            </a:lvl3pPr>
            <a:lvl4pPr marL="6242341" indent="0">
              <a:buNone/>
              <a:defRPr sz="9100"/>
            </a:lvl4pPr>
            <a:lvl5pPr marL="8323122" indent="0">
              <a:buNone/>
              <a:defRPr sz="9100"/>
            </a:lvl5pPr>
            <a:lvl6pPr marL="10403904" indent="0">
              <a:buNone/>
              <a:defRPr sz="9100"/>
            </a:lvl6pPr>
            <a:lvl7pPr marL="12484681" indent="0">
              <a:buNone/>
              <a:defRPr sz="9100"/>
            </a:lvl7pPr>
            <a:lvl8pPr marL="14565463" indent="0">
              <a:buNone/>
              <a:defRPr sz="9100"/>
            </a:lvl8pPr>
            <a:lvl9pPr marL="16646245" indent="0">
              <a:buNone/>
              <a:defRPr sz="91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935087" y="33303587"/>
            <a:ext cx="18167985" cy="4994057"/>
          </a:xfrm>
        </p:spPr>
        <p:txBody>
          <a:bodyPr/>
          <a:lstStyle>
            <a:lvl1pPr marL="0" indent="0">
              <a:buNone/>
              <a:defRPr sz="6400"/>
            </a:lvl1pPr>
            <a:lvl2pPr marL="2080782" indent="0">
              <a:buNone/>
              <a:defRPr sz="5500"/>
            </a:lvl2pPr>
            <a:lvl3pPr marL="4161559" indent="0">
              <a:buNone/>
              <a:defRPr sz="4600"/>
            </a:lvl3pPr>
            <a:lvl4pPr marL="6242341" indent="0">
              <a:buNone/>
              <a:defRPr sz="4100"/>
            </a:lvl4pPr>
            <a:lvl5pPr marL="8323122" indent="0">
              <a:buNone/>
              <a:defRPr sz="4100"/>
            </a:lvl5pPr>
            <a:lvl6pPr marL="10403904" indent="0">
              <a:buNone/>
              <a:defRPr sz="4100"/>
            </a:lvl6pPr>
            <a:lvl7pPr marL="12484681" indent="0">
              <a:buNone/>
              <a:defRPr sz="4100"/>
            </a:lvl7pPr>
            <a:lvl8pPr marL="14565463" indent="0">
              <a:buNone/>
              <a:defRPr sz="4100"/>
            </a:lvl8pPr>
            <a:lvl9pPr marL="16646245" indent="0">
              <a:buNone/>
              <a:defRPr sz="4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3CF23-1350-43D0-8D1D-13886992BA8E}" type="datetime1">
              <a:rPr lang="fr-FR" smtClean="0"/>
              <a:pPr/>
              <a:t>12/06/2018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FCE2F-8FE5-4EE0-B9EA-C8DBCE4F8D2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513999" y="1704091"/>
            <a:ext cx="27251978" cy="7092156"/>
          </a:xfrm>
          <a:prstGeom prst="rect">
            <a:avLst/>
          </a:prstGeom>
        </p:spPr>
        <p:txBody>
          <a:bodyPr vert="horz" lIns="416157" tIns="208076" rIns="416157" bIns="208076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513999" y="9929022"/>
            <a:ext cx="27251978" cy="28082972"/>
          </a:xfrm>
          <a:prstGeom prst="rect">
            <a:avLst/>
          </a:prstGeom>
        </p:spPr>
        <p:txBody>
          <a:bodyPr vert="horz" lIns="416157" tIns="208076" rIns="416157" bIns="208076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513999" y="39440272"/>
            <a:ext cx="7065328" cy="2265550"/>
          </a:xfrm>
          <a:prstGeom prst="rect">
            <a:avLst/>
          </a:prstGeom>
        </p:spPr>
        <p:txBody>
          <a:bodyPr vert="horz" lIns="416157" tIns="208076" rIns="416157" bIns="208076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6B721-C0BA-49F3-B731-54070C22796A}" type="datetime1">
              <a:rPr lang="fr-FR" smtClean="0"/>
              <a:pPr/>
              <a:t>12/06/2018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0345658" y="39440272"/>
            <a:ext cx="9588659" cy="2265550"/>
          </a:xfrm>
          <a:prstGeom prst="rect">
            <a:avLst/>
          </a:prstGeom>
        </p:spPr>
        <p:txBody>
          <a:bodyPr vert="horz" lIns="416157" tIns="208076" rIns="416157" bIns="208076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21700649" y="39440272"/>
            <a:ext cx="7065328" cy="2265550"/>
          </a:xfrm>
          <a:prstGeom prst="rect">
            <a:avLst/>
          </a:prstGeom>
        </p:spPr>
        <p:txBody>
          <a:bodyPr vert="horz" lIns="416157" tIns="208076" rIns="416157" bIns="208076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FCE2F-8FE5-4EE0-B9EA-C8DBCE4F8D2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161559" rtl="0" eaLnBrk="1" latinLnBrk="0" hangingPunct="1">
        <a:spcBef>
          <a:spcPct val="0"/>
        </a:spcBef>
        <a:buNone/>
        <a:defRPr sz="20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0584" indent="-1560584" algn="l" defTabSz="4161559" rtl="0" eaLnBrk="1" latinLnBrk="0" hangingPunct="1">
        <a:spcBef>
          <a:spcPct val="20000"/>
        </a:spcBef>
        <a:buFont typeface="Arial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81267" indent="-1300490" algn="l" defTabSz="4161559" rtl="0" eaLnBrk="1" latinLnBrk="0" hangingPunct="1">
        <a:spcBef>
          <a:spcPct val="20000"/>
        </a:spcBef>
        <a:buFont typeface="Arial" pitchFamily="34" charset="0"/>
        <a:buChar char="–"/>
        <a:defRPr sz="12700" kern="1200">
          <a:solidFill>
            <a:schemeClr val="tx1"/>
          </a:solidFill>
          <a:latin typeface="+mn-lt"/>
          <a:ea typeface="+mn-ea"/>
          <a:cs typeface="+mn-cs"/>
        </a:defRPr>
      </a:lvl2pPr>
      <a:lvl3pPr marL="5201950" indent="-1040391" algn="l" defTabSz="4161559" rtl="0" eaLnBrk="1" latinLnBrk="0" hangingPunct="1">
        <a:spcBef>
          <a:spcPct val="20000"/>
        </a:spcBef>
        <a:buFont typeface="Arial" pitchFamily="34" charset="0"/>
        <a:buChar char="•"/>
        <a:defRPr sz="10900" kern="1200">
          <a:solidFill>
            <a:schemeClr val="tx1"/>
          </a:solidFill>
          <a:latin typeface="+mn-lt"/>
          <a:ea typeface="+mn-ea"/>
          <a:cs typeface="+mn-cs"/>
        </a:defRPr>
      </a:lvl3pPr>
      <a:lvl4pPr marL="7282732" indent="-1040391" algn="l" defTabSz="4161559" rtl="0" eaLnBrk="1" latinLnBrk="0" hangingPunct="1">
        <a:spcBef>
          <a:spcPct val="20000"/>
        </a:spcBef>
        <a:buFont typeface="Arial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63513" indent="-1040391" algn="l" defTabSz="4161559" rtl="0" eaLnBrk="1" latinLnBrk="0" hangingPunct="1">
        <a:spcBef>
          <a:spcPct val="20000"/>
        </a:spcBef>
        <a:buFont typeface="Arial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44295" indent="-1040391" algn="l" defTabSz="4161559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25072" indent="-1040391" algn="l" defTabSz="4161559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05854" indent="-1040391" algn="l" defTabSz="4161559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686636" indent="-1040391" algn="l" defTabSz="4161559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161559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0782" algn="l" defTabSz="4161559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61559" algn="l" defTabSz="4161559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42341" algn="l" defTabSz="4161559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23122" algn="l" defTabSz="4161559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03904" algn="l" defTabSz="4161559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484681" algn="l" defTabSz="4161559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565463" algn="l" defTabSz="4161559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646245" algn="l" defTabSz="4161559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11" Type="http://schemas.openxmlformats.org/officeDocument/2006/relationships/image" Target="../media/image8.jpeg"/><Relationship Id="rId5" Type="http://schemas.openxmlformats.org/officeDocument/2006/relationships/hyperlink" Target="mailto:dchabi@gmail.com" TargetMode="External"/><Relationship Id="rId15" Type="http://schemas.openxmlformats.org/officeDocument/2006/relationships/image" Target="../media/image12.jpeg"/><Relationship Id="rId10" Type="http://schemas.openxmlformats.org/officeDocument/2006/relationships/image" Target="../media/image7.jpeg"/><Relationship Id="rId4" Type="http://schemas.openxmlformats.org/officeDocument/2006/relationships/image" Target="../media/image2.png"/><Relationship Id="rId9" Type="http://schemas.openxmlformats.org/officeDocument/2006/relationships/image" Target="../media/image6.jpe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ZoneTexte 76"/>
          <p:cNvSpPr txBox="1"/>
          <p:nvPr/>
        </p:nvSpPr>
        <p:spPr>
          <a:xfrm>
            <a:off x="15068549" y="17247980"/>
            <a:ext cx="14073286" cy="11172289"/>
          </a:xfrm>
          <a:prstGeom prst="rect">
            <a:avLst/>
          </a:prstGeom>
          <a:noFill/>
          <a:ln w="127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endParaRPr lang="fr-FR" sz="4800" dirty="0" smtClean="0">
              <a:latin typeface="Garamond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fr-FR" sz="4800" dirty="0" smtClean="0">
              <a:latin typeface="Garamond" pitchFamily="18" charset="0"/>
            </a:endParaRPr>
          </a:p>
          <a:p>
            <a:pPr algn="just"/>
            <a:endParaRPr lang="fr-FR" sz="4800" dirty="0" smtClean="0">
              <a:latin typeface="Garamond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fr-FR" sz="4800" dirty="0" smtClean="0">
              <a:latin typeface="Garamond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fr-FR" sz="4800" dirty="0" smtClean="0">
              <a:latin typeface="Garamond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fr-FR" sz="4800" dirty="0" smtClean="0">
              <a:latin typeface="Garamond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fr-FR" sz="4800" dirty="0" smtClean="0">
              <a:latin typeface="Garamond" pitchFamily="18" charset="0"/>
            </a:endParaRPr>
          </a:p>
          <a:p>
            <a:pPr algn="just"/>
            <a:endParaRPr lang="fr-FR" sz="4800" dirty="0" smtClean="0">
              <a:latin typeface="Garamond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Visite exploratoire</a:t>
            </a:r>
          </a:p>
          <a:p>
            <a:pPr algn="just"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 Enquêtes</a:t>
            </a:r>
          </a:p>
          <a:p>
            <a:pPr algn="just"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collecte des échantillons </a:t>
            </a:r>
          </a:p>
          <a:p>
            <a:pPr algn="just"/>
            <a:r>
              <a:rPr lang="fr-FR" sz="4800" dirty="0" smtClean="0">
                <a:latin typeface="Garamond" pitchFamily="18" charset="0"/>
              </a:rPr>
              <a:t>génétiques dans les marchés</a:t>
            </a:r>
          </a:p>
          <a:p>
            <a:pPr algn="just"/>
            <a:r>
              <a:rPr lang="fr-FR" sz="4800" dirty="0" smtClean="0">
                <a:latin typeface="Garamond" pitchFamily="18" charset="0"/>
              </a:rPr>
              <a:t> et forêts</a:t>
            </a:r>
          </a:p>
          <a:p>
            <a:pPr algn="just"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 Monitoring espèces cibles</a:t>
            </a:r>
          </a:p>
          <a:p>
            <a:pPr algn="just"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Inventaires forestiers</a:t>
            </a:r>
          </a:p>
        </p:txBody>
      </p:sp>
      <p:pic>
        <p:nvPicPr>
          <p:cNvPr id="80" name="Grafik 4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2889690" y="59383"/>
            <a:ext cx="4500594" cy="2857520"/>
          </a:xfrm>
          <a:prstGeom prst="rect">
            <a:avLst/>
          </a:prstGeom>
          <a:noFill/>
        </p:spPr>
      </p:pic>
      <p:pic>
        <p:nvPicPr>
          <p:cNvPr id="79" name="Grafik 3"/>
          <p:cNvPicPr/>
          <p:nvPr/>
        </p:nvPicPr>
        <p:blipFill>
          <a:blip r:embed="rId4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8354697" y="39707473"/>
            <a:ext cx="4000528" cy="2786082"/>
          </a:xfrm>
          <a:prstGeom prst="rect">
            <a:avLst/>
          </a:prstGeom>
          <a:noFill/>
        </p:spPr>
      </p:pic>
      <p:sp>
        <p:nvSpPr>
          <p:cNvPr id="144" name="Rectangle 143"/>
          <p:cNvSpPr/>
          <p:nvPr/>
        </p:nvSpPr>
        <p:spPr>
          <a:xfrm>
            <a:off x="2995527" y="2608843"/>
            <a:ext cx="24074606" cy="230832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7200" b="1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aramond" pitchFamily="18" charset="0"/>
              </a:rPr>
              <a:t>Projet</a:t>
            </a:r>
            <a:r>
              <a:rPr lang="fr-FR" sz="7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aramond" pitchFamily="18" charset="0"/>
              </a:rPr>
              <a:t>: Impact </a:t>
            </a:r>
            <a:r>
              <a:rPr lang="fr-FR" sz="72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aramond" pitchFamily="18" charset="0"/>
              </a:rPr>
              <a:t>écosystémique</a:t>
            </a:r>
            <a:r>
              <a:rPr lang="fr-FR" sz="7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aramond" pitchFamily="18" charset="0"/>
              </a:rPr>
              <a:t> et durabilité de l’exploitation de la viande de brousse dans les îlots forestiers du Bénin  </a:t>
            </a:r>
            <a:endParaRPr lang="fr-FR" sz="7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156" name="ZoneTexte 155"/>
          <p:cNvSpPr txBox="1"/>
          <p:nvPr/>
        </p:nvSpPr>
        <p:spPr>
          <a:xfrm>
            <a:off x="4138535" y="4917167"/>
            <a:ext cx="23360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 smtClean="0">
                <a:latin typeface="Garamond" pitchFamily="18" charset="0"/>
              </a:rPr>
              <a:t>Laboratoire d’Ecologie Appliquée, Université d’Abomey-</a:t>
            </a:r>
            <a:r>
              <a:rPr lang="fr-FR" sz="4800" dirty="0" err="1" smtClean="0">
                <a:latin typeface="Garamond" pitchFamily="18" charset="0"/>
              </a:rPr>
              <a:t>Calavi</a:t>
            </a:r>
            <a:r>
              <a:rPr lang="fr-FR" sz="4800" dirty="0" smtClean="0">
                <a:latin typeface="Garamond" pitchFamily="18" charset="0"/>
              </a:rPr>
              <a:t>, Email:</a:t>
            </a:r>
            <a:r>
              <a:rPr lang="fr-FR" sz="4800" dirty="0" smtClean="0">
                <a:latin typeface="Garamond" pitchFamily="18" charset="0"/>
                <a:hlinkClick r:id="rId5"/>
              </a:rPr>
              <a:t> dchabi@gmail.com</a:t>
            </a:r>
            <a:endParaRPr lang="fr-FR" sz="4800" dirty="0">
              <a:latin typeface="Garamond" pitchFamily="18" charset="0"/>
            </a:endParaRPr>
          </a:p>
        </p:txBody>
      </p:sp>
      <p:sp>
        <p:nvSpPr>
          <p:cNvPr id="157" name="ZoneTexte 156"/>
          <p:cNvSpPr txBox="1"/>
          <p:nvPr/>
        </p:nvSpPr>
        <p:spPr>
          <a:xfrm>
            <a:off x="11996715" y="5737997"/>
            <a:ext cx="7429552" cy="11079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6600" b="1" dirty="0" smtClean="0">
                <a:latin typeface="Garamond" pitchFamily="18" charset="0"/>
              </a:rPr>
              <a:t>Introduction</a:t>
            </a:r>
            <a:endParaRPr lang="fr-FR" sz="6600" b="1" dirty="0">
              <a:latin typeface="Garamond" pitchFamily="18" charset="0"/>
            </a:endParaRPr>
          </a:p>
        </p:txBody>
      </p:sp>
      <p:sp>
        <p:nvSpPr>
          <p:cNvPr id="199" name="ZoneTexte 198"/>
          <p:cNvSpPr txBox="1"/>
          <p:nvPr/>
        </p:nvSpPr>
        <p:spPr>
          <a:xfrm>
            <a:off x="709511" y="17226523"/>
            <a:ext cx="13716096" cy="7478970"/>
          </a:xfrm>
          <a:prstGeom prst="rect">
            <a:avLst/>
          </a:prstGeom>
          <a:noFill/>
          <a:ln w="127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Tracer la magnitude des réseaux de commerce de la viande de brousse et de dépouilles d’animaux dans le sud du Bénin.</a:t>
            </a:r>
          </a:p>
          <a:p>
            <a:pPr algn="just"/>
            <a:endParaRPr lang="fr-FR" sz="4800" dirty="0" smtClean="0">
              <a:latin typeface="Garamond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 Fournir des indicateurs de la dynamique populationnelle des espèces ciblées par le commerce et des espèces végétales constituantes des îlots forestiers.</a:t>
            </a:r>
          </a:p>
          <a:p>
            <a:pPr algn="just"/>
            <a:endParaRPr lang="fr-FR" sz="4800" dirty="0" smtClean="0">
              <a:latin typeface="Garamond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 Modéliser la relation entre indicateurs pertinents</a:t>
            </a:r>
          </a:p>
          <a:p>
            <a:pPr algn="just"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Sensibiliser les populations locales à la conservations</a:t>
            </a:r>
            <a:endParaRPr lang="fr-FR" sz="4400" dirty="0">
              <a:latin typeface="Garamond" pitchFamily="18" charset="0"/>
            </a:endParaRPr>
          </a:p>
        </p:txBody>
      </p:sp>
      <p:sp>
        <p:nvSpPr>
          <p:cNvPr id="56" name="ZoneTexte 55"/>
          <p:cNvSpPr txBox="1"/>
          <p:nvPr/>
        </p:nvSpPr>
        <p:spPr>
          <a:xfrm>
            <a:off x="780949" y="6845993"/>
            <a:ext cx="28432324" cy="2308324"/>
          </a:xfrm>
          <a:prstGeom prst="rect">
            <a:avLst/>
          </a:prstGeom>
          <a:noFill/>
          <a:ln w="63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4800" dirty="0" smtClean="0">
                <a:latin typeface="Garamond" pitchFamily="18" charset="0"/>
              </a:rPr>
              <a:t>L’exploitation de la viande de brousse et des dépouilles d’animaux à des fins alimentaire et </a:t>
            </a:r>
            <a:r>
              <a:rPr lang="fr-FR" sz="4800" dirty="0" err="1" smtClean="0">
                <a:latin typeface="Garamond" pitchFamily="18" charset="0"/>
              </a:rPr>
              <a:t>médico</a:t>
            </a:r>
            <a:r>
              <a:rPr lang="fr-FR" sz="4800" dirty="0" smtClean="0">
                <a:latin typeface="Garamond" pitchFamily="18" charset="0"/>
              </a:rPr>
              <a:t>-magique est aujourd’hui une menace majeure à la gestion soutenable de la biodiversité surtout en milieux tropicaux où le recrutement de ligneux est perturbé par l’extirpation des mammifères disséminateurs ( Camargo-</a:t>
            </a:r>
            <a:r>
              <a:rPr lang="fr-FR" sz="4800" dirty="0" err="1" smtClean="0">
                <a:latin typeface="Garamond" pitchFamily="18" charset="0"/>
              </a:rPr>
              <a:t>sanabria</a:t>
            </a:r>
            <a:r>
              <a:rPr lang="fr-FR" sz="4800" dirty="0" smtClean="0">
                <a:latin typeface="Garamond" pitchFamily="18" charset="0"/>
              </a:rPr>
              <a:t> </a:t>
            </a:r>
            <a:r>
              <a:rPr lang="fr-FR" sz="4800" i="1" dirty="0" smtClean="0">
                <a:latin typeface="Garamond" pitchFamily="18" charset="0"/>
              </a:rPr>
              <a:t>et al.</a:t>
            </a:r>
            <a:r>
              <a:rPr lang="fr-FR" sz="4800" dirty="0" smtClean="0">
                <a:latin typeface="Garamond" pitchFamily="18" charset="0"/>
              </a:rPr>
              <a:t>, 2015). </a:t>
            </a:r>
            <a:endParaRPr lang="fr-FR" sz="4800" dirty="0">
              <a:latin typeface="Garamond" pitchFamily="18" charset="0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709511" y="38564465"/>
            <a:ext cx="10139327" cy="11079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6600" b="1" dirty="0" smtClean="0">
                <a:latin typeface="Garamond" pitchFamily="18" charset="0"/>
              </a:rPr>
              <a:t>Référence bibliographique</a:t>
            </a:r>
            <a:endParaRPr lang="fr-FR" sz="6600" b="1" dirty="0">
              <a:latin typeface="Garamond" pitchFamily="18" charset="0"/>
            </a:endParaRPr>
          </a:p>
        </p:txBody>
      </p:sp>
      <p:sp>
        <p:nvSpPr>
          <p:cNvPr id="75" name="ZoneTexte 74"/>
          <p:cNvSpPr txBox="1"/>
          <p:nvPr/>
        </p:nvSpPr>
        <p:spPr>
          <a:xfrm>
            <a:off x="638073" y="39778911"/>
            <a:ext cx="1050138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200" dirty="0" smtClean="0">
                <a:latin typeface="Garamond" pitchFamily="18" charset="0"/>
              </a:rPr>
              <a:t>Camargo-</a:t>
            </a:r>
            <a:r>
              <a:rPr lang="fr-FR" sz="3200" dirty="0" err="1" smtClean="0">
                <a:latin typeface="Garamond" pitchFamily="18" charset="0"/>
              </a:rPr>
              <a:t>sanabria</a:t>
            </a:r>
            <a:r>
              <a:rPr lang="fr-FR" sz="3200" dirty="0" smtClean="0">
                <a:latin typeface="Garamond" pitchFamily="18" charset="0"/>
              </a:rPr>
              <a:t> AA, Guevara R, Martinez-Ramos M, </a:t>
            </a:r>
            <a:r>
              <a:rPr lang="fr-FR" sz="3200" dirty="0" err="1" smtClean="0">
                <a:latin typeface="Garamond" pitchFamily="18" charset="0"/>
              </a:rPr>
              <a:t>Dirzo</a:t>
            </a:r>
            <a:r>
              <a:rPr lang="fr-FR" sz="3200" dirty="0" smtClean="0">
                <a:latin typeface="Garamond" pitchFamily="18" charset="0"/>
              </a:rPr>
              <a:t> R. 2015 </a:t>
            </a:r>
            <a:r>
              <a:rPr lang="fr-FR" sz="3200" dirty="0" err="1" smtClean="0">
                <a:latin typeface="Garamond" pitchFamily="18" charset="0"/>
              </a:rPr>
              <a:t>Experimental</a:t>
            </a:r>
            <a:r>
              <a:rPr lang="fr-FR" sz="3200" dirty="0" smtClean="0">
                <a:latin typeface="Garamond" pitchFamily="18" charset="0"/>
              </a:rPr>
              <a:t> </a:t>
            </a:r>
            <a:r>
              <a:rPr lang="fr-FR" sz="3200" dirty="0" err="1" smtClean="0">
                <a:latin typeface="Garamond" pitchFamily="18" charset="0"/>
              </a:rPr>
              <a:t>defaunation</a:t>
            </a:r>
            <a:r>
              <a:rPr lang="fr-FR" sz="3200" dirty="0" smtClean="0">
                <a:latin typeface="Garamond" pitchFamily="18" charset="0"/>
              </a:rPr>
              <a:t> of </a:t>
            </a:r>
            <a:r>
              <a:rPr lang="fr-FR" sz="3200" dirty="0" err="1" smtClean="0">
                <a:latin typeface="Garamond" pitchFamily="18" charset="0"/>
              </a:rPr>
              <a:t>terrestrial</a:t>
            </a:r>
            <a:r>
              <a:rPr lang="fr-FR" sz="3200" dirty="0" smtClean="0">
                <a:latin typeface="Garamond" pitchFamily="18" charset="0"/>
              </a:rPr>
              <a:t> </a:t>
            </a:r>
            <a:r>
              <a:rPr lang="fr-FR" sz="3200" dirty="0" err="1" smtClean="0">
                <a:latin typeface="Garamond" pitchFamily="18" charset="0"/>
              </a:rPr>
              <a:t>mammalian</a:t>
            </a:r>
            <a:r>
              <a:rPr lang="fr-FR" sz="3200" dirty="0" smtClean="0">
                <a:latin typeface="Garamond" pitchFamily="18" charset="0"/>
              </a:rPr>
              <a:t> herbivores </a:t>
            </a:r>
            <a:r>
              <a:rPr lang="fr-FR" sz="3200" dirty="0" err="1" smtClean="0">
                <a:latin typeface="Garamond" pitchFamily="18" charset="0"/>
              </a:rPr>
              <a:t>alters</a:t>
            </a:r>
            <a:r>
              <a:rPr lang="fr-FR" sz="3200" dirty="0" smtClean="0">
                <a:latin typeface="Garamond" pitchFamily="18" charset="0"/>
              </a:rPr>
              <a:t> tropical </a:t>
            </a:r>
            <a:r>
              <a:rPr lang="fr-FR" sz="3200" dirty="0" err="1" smtClean="0">
                <a:latin typeface="Garamond" pitchFamily="18" charset="0"/>
              </a:rPr>
              <a:t>rainforest</a:t>
            </a:r>
            <a:r>
              <a:rPr lang="fr-FR" sz="3200" dirty="0" smtClean="0">
                <a:latin typeface="Garamond" pitchFamily="18" charset="0"/>
              </a:rPr>
              <a:t> </a:t>
            </a:r>
            <a:r>
              <a:rPr lang="fr-FR" sz="3200" dirty="0" err="1" smtClean="0">
                <a:latin typeface="Garamond" pitchFamily="18" charset="0"/>
              </a:rPr>
              <a:t>understorey</a:t>
            </a:r>
            <a:r>
              <a:rPr lang="fr-FR" sz="3200" dirty="0" smtClean="0">
                <a:latin typeface="Garamond" pitchFamily="18" charset="0"/>
              </a:rPr>
              <a:t> </a:t>
            </a:r>
            <a:r>
              <a:rPr lang="fr-FR" sz="3200" dirty="0" err="1" smtClean="0">
                <a:latin typeface="Garamond" pitchFamily="18" charset="0"/>
              </a:rPr>
              <a:t>diversity</a:t>
            </a:r>
            <a:r>
              <a:rPr lang="fr-FR" sz="3200" dirty="0" smtClean="0">
                <a:latin typeface="Garamond" pitchFamily="18" charset="0"/>
              </a:rPr>
              <a:t>. </a:t>
            </a:r>
            <a:r>
              <a:rPr lang="fr-FR" sz="3200" i="1" dirty="0" smtClean="0">
                <a:latin typeface="Garamond" pitchFamily="18" charset="0"/>
              </a:rPr>
              <a:t>Proc. Soc. B</a:t>
            </a:r>
            <a:r>
              <a:rPr lang="fr-FR" sz="3200" dirty="0" smtClean="0">
                <a:latin typeface="Garamond" pitchFamily="18" charset="0"/>
              </a:rPr>
              <a:t> 282: 20142580. http://dx.doi.org./10.98/rspb.2014.2580.</a:t>
            </a:r>
            <a:endParaRPr lang="fr-FR" sz="3000" i="1" dirty="0">
              <a:latin typeface="Garamond" pitchFamily="18" charset="0"/>
            </a:endParaRPr>
          </a:p>
        </p:txBody>
      </p:sp>
      <p:sp>
        <p:nvSpPr>
          <p:cNvPr id="104" name="ZoneTexte 103"/>
          <p:cNvSpPr txBox="1"/>
          <p:nvPr/>
        </p:nvSpPr>
        <p:spPr>
          <a:xfrm>
            <a:off x="495197" y="29563839"/>
            <a:ext cx="15001980" cy="378565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4800" dirty="0" smtClean="0">
                <a:latin typeface="Garamond" pitchFamily="18" charset="0"/>
              </a:rPr>
              <a:t> </a:t>
            </a:r>
          </a:p>
          <a:p>
            <a:pPr algn="just">
              <a:buFont typeface="Arial" pitchFamily="34" charset="0"/>
              <a:buChar char="•"/>
            </a:pPr>
            <a:endParaRPr lang="fr-FR" sz="4800" dirty="0" smtClean="0">
              <a:latin typeface="Garamond" pitchFamily="18" charset="0"/>
            </a:endParaRPr>
          </a:p>
          <a:p>
            <a:pPr algn="just"/>
            <a:endParaRPr lang="fr-FR" sz="4800" dirty="0" smtClean="0">
              <a:latin typeface="Garamond" pitchFamily="18" charset="0"/>
            </a:endParaRPr>
          </a:p>
          <a:p>
            <a:pPr algn="just"/>
            <a:endParaRPr lang="fr-FR" sz="4800" dirty="0" smtClean="0">
              <a:latin typeface="Garamond" pitchFamily="18" charset="0"/>
            </a:endParaRPr>
          </a:p>
          <a:p>
            <a:pPr algn="just"/>
            <a:endParaRPr lang="fr-FR" sz="4800" dirty="0">
              <a:latin typeface="Garamond" pitchFamily="18" charset="0"/>
            </a:endParaRPr>
          </a:p>
        </p:txBody>
      </p:sp>
      <p:sp>
        <p:nvSpPr>
          <p:cNvPr id="159" name="ZoneTexte 158"/>
          <p:cNvSpPr txBox="1"/>
          <p:nvPr/>
        </p:nvSpPr>
        <p:spPr>
          <a:xfrm>
            <a:off x="15068549" y="29598289"/>
            <a:ext cx="7929618" cy="11079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6600" b="1" dirty="0" smtClean="0">
                <a:latin typeface="Garamond" pitchFamily="18" charset="0"/>
              </a:rPr>
              <a:t>Résultats attendus</a:t>
            </a:r>
            <a:endParaRPr lang="fr-FR" sz="6600" b="1" dirty="0">
              <a:latin typeface="Garamond" pitchFamily="18" charset="0"/>
            </a:endParaRPr>
          </a:p>
        </p:txBody>
      </p:sp>
      <p:sp>
        <p:nvSpPr>
          <p:cNvPr id="64" name="ZoneTexte 63"/>
          <p:cNvSpPr txBox="1"/>
          <p:nvPr/>
        </p:nvSpPr>
        <p:spPr>
          <a:xfrm>
            <a:off x="19640581" y="38564465"/>
            <a:ext cx="5643602" cy="11079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6600" b="1" dirty="0" smtClean="0">
                <a:latin typeface="Garamond" pitchFamily="18" charset="0"/>
              </a:rPr>
              <a:t>Partenaires</a:t>
            </a:r>
            <a:endParaRPr lang="fr-FR" sz="6600" b="1" dirty="0">
              <a:latin typeface="Garamond" pitchFamily="18" charset="0"/>
            </a:endParaRPr>
          </a:p>
        </p:txBody>
      </p:sp>
      <p:sp>
        <p:nvSpPr>
          <p:cNvPr id="69" name="ZoneTexte 68"/>
          <p:cNvSpPr txBox="1"/>
          <p:nvPr/>
        </p:nvSpPr>
        <p:spPr>
          <a:xfrm>
            <a:off x="19069077" y="16167945"/>
            <a:ext cx="6000792" cy="11079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6600" b="1" dirty="0" smtClean="0">
                <a:latin typeface="Garamond" pitchFamily="18" charset="0"/>
              </a:rPr>
              <a:t>Méthodes </a:t>
            </a:r>
            <a:endParaRPr lang="fr-FR" sz="6600" b="1" dirty="0">
              <a:latin typeface="Garamond" pitchFamily="18" charset="0"/>
            </a:endParaRPr>
          </a:p>
        </p:txBody>
      </p:sp>
      <p:sp>
        <p:nvSpPr>
          <p:cNvPr id="78" name="Double flèche horizontale 77"/>
          <p:cNvSpPr/>
          <p:nvPr/>
        </p:nvSpPr>
        <p:spPr>
          <a:xfrm>
            <a:off x="14425607" y="20704965"/>
            <a:ext cx="642942" cy="428628"/>
          </a:xfrm>
          <a:prstGeom prst="left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ZoneTexte 82"/>
          <p:cNvSpPr txBox="1"/>
          <p:nvPr/>
        </p:nvSpPr>
        <p:spPr>
          <a:xfrm>
            <a:off x="18640449" y="30706285"/>
            <a:ext cx="108585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Niveau de consanguinité  par </a:t>
            </a:r>
            <a:r>
              <a:rPr lang="fr-FR" sz="4800" dirty="0" smtClean="0">
                <a:latin typeface="Garamond" pitchFamily="18" charset="0"/>
              </a:rPr>
              <a:t>espèce cible</a:t>
            </a:r>
            <a:endParaRPr lang="fr-FR" sz="4800" dirty="0" smtClean="0">
              <a:latin typeface="Garamond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Structure </a:t>
            </a:r>
            <a:r>
              <a:rPr lang="fr-FR" sz="4800" dirty="0" err="1" smtClean="0">
                <a:latin typeface="Garamond" pitchFamily="18" charset="0"/>
              </a:rPr>
              <a:t>diamétrique</a:t>
            </a:r>
            <a:r>
              <a:rPr lang="fr-FR" sz="4800" dirty="0" smtClean="0">
                <a:latin typeface="Garamond" pitchFamily="18" charset="0"/>
              </a:rPr>
              <a:t> des ligneux </a:t>
            </a:r>
          </a:p>
          <a:p>
            <a:pPr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Densités par </a:t>
            </a:r>
            <a:r>
              <a:rPr lang="fr-FR" sz="4800" dirty="0" smtClean="0">
                <a:latin typeface="Garamond" pitchFamily="18" charset="0"/>
              </a:rPr>
              <a:t>classe </a:t>
            </a:r>
            <a:r>
              <a:rPr lang="fr-FR" sz="4800" dirty="0" smtClean="0">
                <a:latin typeface="Garamond" pitchFamily="18" charset="0"/>
              </a:rPr>
              <a:t>de </a:t>
            </a:r>
            <a:r>
              <a:rPr lang="fr-FR" sz="4800" dirty="0" smtClean="0">
                <a:latin typeface="Garamond" pitchFamily="18" charset="0"/>
              </a:rPr>
              <a:t>diamètre</a:t>
            </a:r>
            <a:endParaRPr lang="fr-FR" sz="4800" dirty="0" smtClean="0">
              <a:latin typeface="Garamond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 Model/variables menaçant la biodiversité </a:t>
            </a:r>
            <a:endParaRPr lang="fr-FR" sz="4800" dirty="0">
              <a:latin typeface="Gramond"/>
            </a:endParaRPr>
          </a:p>
        </p:txBody>
      </p:sp>
      <p:sp>
        <p:nvSpPr>
          <p:cNvPr id="89" name="ZoneTexte 88"/>
          <p:cNvSpPr txBox="1"/>
          <p:nvPr/>
        </p:nvSpPr>
        <p:spPr>
          <a:xfrm>
            <a:off x="709511" y="35206879"/>
            <a:ext cx="28503762" cy="3046988"/>
          </a:xfrm>
          <a:prstGeom prst="rect">
            <a:avLst/>
          </a:prstGeom>
          <a:noFill/>
          <a:ln w="63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1028700" indent="-1028700" algn="just"/>
            <a:r>
              <a:rPr lang="fr-FR" sz="4800" dirty="0" smtClean="0">
                <a:latin typeface="Garamond" pitchFamily="18" charset="0"/>
              </a:rPr>
              <a:t> (i) Comprendre l’impact de l’exploitation de la faune sur: ressources biologiques et services </a:t>
            </a:r>
            <a:r>
              <a:rPr lang="fr-FR" sz="4800" dirty="0" err="1" smtClean="0">
                <a:latin typeface="Garamond" pitchFamily="18" charset="0"/>
              </a:rPr>
              <a:t>écosystémiques</a:t>
            </a:r>
            <a:endParaRPr lang="fr-FR" sz="4800" dirty="0" smtClean="0">
              <a:latin typeface="Garamond" pitchFamily="18" charset="0"/>
            </a:endParaRPr>
          </a:p>
          <a:p>
            <a:pPr marL="1028700" indent="-1028700" algn="just"/>
            <a:r>
              <a:rPr lang="fr-FR" sz="4800" dirty="0" smtClean="0">
                <a:latin typeface="Garamond" pitchFamily="18" charset="0"/>
              </a:rPr>
              <a:t>(ii) Projeter l’impact à moyen et long terme du commerce sur conservation de la biodiversité</a:t>
            </a:r>
          </a:p>
          <a:p>
            <a:pPr marL="1028700" indent="-1028700" algn="just"/>
            <a:r>
              <a:rPr lang="fr-FR" sz="4800" dirty="0" smtClean="0">
                <a:latin typeface="Garamond" pitchFamily="18" charset="0"/>
              </a:rPr>
              <a:t>(iii) Prédire les scenarios quantitatifs de la biodiversité et des services </a:t>
            </a:r>
            <a:r>
              <a:rPr lang="fr-FR" sz="4800" dirty="0" err="1" smtClean="0">
                <a:latin typeface="Garamond" pitchFamily="18" charset="0"/>
              </a:rPr>
              <a:t>écosystémiques</a:t>
            </a:r>
            <a:r>
              <a:rPr lang="fr-FR" sz="4800" dirty="0" smtClean="0">
                <a:latin typeface="Garamond" pitchFamily="18" charset="0"/>
              </a:rPr>
              <a:t> (nationale et sous-régionale)</a:t>
            </a:r>
          </a:p>
          <a:p>
            <a:pPr marL="1028700" indent="-1028700" algn="just"/>
            <a:r>
              <a:rPr lang="fr-FR" sz="4800" dirty="0" smtClean="0">
                <a:latin typeface="Garamond" pitchFamily="18" charset="0"/>
              </a:rPr>
              <a:t> (iv) Productions scientifiques: une thèse de doctorat, deux Masters et publications dans des revues internationales (IF). </a:t>
            </a:r>
            <a:endParaRPr lang="fr-FR" sz="4800" dirty="0">
              <a:latin typeface="Gramond"/>
            </a:endParaRPr>
          </a:p>
        </p:txBody>
      </p:sp>
      <p:pic>
        <p:nvPicPr>
          <p:cNvPr id="1026" name="Picture 2" descr="C:\Users\Hp\Documents\FFOutput\Swamp forest of Lokoli~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11425" y="17357069"/>
            <a:ext cx="7286676" cy="5276722"/>
          </a:xfrm>
          <a:prstGeom prst="rect">
            <a:avLst/>
          </a:prstGeom>
          <a:noFill/>
        </p:spPr>
      </p:pic>
      <p:pic>
        <p:nvPicPr>
          <p:cNvPr id="1027" name="Picture 3" descr="C:\Users\Hp\Documents\FFOutput\Lama Forest Reserve~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783853" y="17347379"/>
            <a:ext cx="6302643" cy="5286412"/>
          </a:xfrm>
          <a:prstGeom prst="rect">
            <a:avLst/>
          </a:prstGeom>
          <a:noFill/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924749" y="24776931"/>
            <a:ext cx="6572296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387362" y="9346323"/>
            <a:ext cx="9825911" cy="664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ZoneTexte 29"/>
          <p:cNvSpPr txBox="1"/>
          <p:nvPr/>
        </p:nvSpPr>
        <p:spPr>
          <a:xfrm>
            <a:off x="995263" y="30121510"/>
            <a:ext cx="14001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Garamond" pitchFamily="18" charset="0"/>
              </a:rPr>
              <a:t>Photo: Peau d’antilopes                      Photo: rongeurs sur marché de viande de brousse  </a:t>
            </a:r>
            <a:endParaRPr lang="fr-FR" sz="3200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0949" y="9346323"/>
            <a:ext cx="10153705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9511" y="24776931"/>
            <a:ext cx="7084895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1425211" y="9386507"/>
            <a:ext cx="7286676" cy="660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5" name="ZoneTexte 164"/>
          <p:cNvSpPr txBox="1"/>
          <p:nvPr/>
        </p:nvSpPr>
        <p:spPr>
          <a:xfrm>
            <a:off x="4424287" y="16167945"/>
            <a:ext cx="7143800" cy="11079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6600" b="1" dirty="0" smtClean="0">
                <a:latin typeface="Garamond" pitchFamily="18" charset="0"/>
              </a:rPr>
              <a:t>Objectifs du projet </a:t>
            </a:r>
            <a:endParaRPr lang="fr-FR" sz="6600" b="1" dirty="0">
              <a:latin typeface="Garamond" pitchFamily="18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11925277" y="15918619"/>
            <a:ext cx="7072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Garamond" pitchFamily="18" charset="0"/>
              </a:rPr>
              <a:t>Planche: Marchés de dépouilles et de viande de brousse</a:t>
            </a:r>
          </a:p>
        </p:txBody>
      </p:sp>
      <p:pic>
        <p:nvPicPr>
          <p:cNvPr id="38" name="Image 37" descr="crealogo-cut_"/>
          <p:cNvPicPr/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2928958" cy="2774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Image 388" descr="Unilogo_Abomey-Calavi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7070133" y="0"/>
            <a:ext cx="3209842" cy="3063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ZoneTexte 35"/>
          <p:cNvSpPr txBox="1"/>
          <p:nvPr/>
        </p:nvSpPr>
        <p:spPr>
          <a:xfrm>
            <a:off x="15997243" y="22487526"/>
            <a:ext cx="8715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Sites du Projet: </a:t>
            </a:r>
            <a:r>
              <a:rPr lang="fr-FR" sz="3600" dirty="0" smtClean="0">
                <a:latin typeface="Garamond" pitchFamily="18" charset="0"/>
              </a:rPr>
              <a:t>Îlots forestiers du sud Bénin</a:t>
            </a:r>
            <a:endParaRPr lang="fr-FR" sz="3600" dirty="0"/>
          </a:p>
        </p:txBody>
      </p:sp>
      <p:sp>
        <p:nvSpPr>
          <p:cNvPr id="42" name="Rectangle 41"/>
          <p:cNvSpPr/>
          <p:nvPr/>
        </p:nvSpPr>
        <p:spPr>
          <a:xfrm>
            <a:off x="709511" y="30706285"/>
            <a:ext cx="28503762" cy="3046988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 Identification des animaux commercialisés sur  les marchés</a:t>
            </a:r>
          </a:p>
          <a:p>
            <a:pPr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Structuration et liens entre populations (marchés-forêts) </a:t>
            </a:r>
          </a:p>
          <a:p>
            <a:pPr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Structure populationnelle  par espèce cible</a:t>
            </a:r>
          </a:p>
          <a:p>
            <a:pPr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Connectivité entre populations des forêts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11925277" y="38564465"/>
            <a:ext cx="5000660" cy="11079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6600" b="1" dirty="0" smtClean="0">
                <a:latin typeface="Garamond" pitchFamily="18" charset="0"/>
              </a:rPr>
              <a:t>Coordination</a:t>
            </a:r>
            <a:endParaRPr lang="fr-FR" sz="6600" b="1" dirty="0">
              <a:latin typeface="Garamond" pitchFamily="18" charset="0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11496649" y="39850349"/>
            <a:ext cx="68580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latin typeface="Garamond" pitchFamily="18" charset="0"/>
              </a:rPr>
              <a:t>Dr. Sylvestre DJAGOUN (UAC)</a:t>
            </a:r>
          </a:p>
          <a:p>
            <a:r>
              <a:rPr lang="fr-FR" sz="4000" dirty="0" smtClean="0">
                <a:latin typeface="Garamond" pitchFamily="18" charset="0"/>
              </a:rPr>
              <a:t>Dr. </a:t>
            </a:r>
            <a:r>
              <a:rPr lang="fr-FR" sz="4000" dirty="0" err="1" smtClean="0">
                <a:latin typeface="Garamond" pitchFamily="18" charset="0"/>
              </a:rPr>
              <a:t>Phillipe</a:t>
            </a:r>
            <a:r>
              <a:rPr lang="fr-FR" sz="4000" dirty="0" smtClean="0">
                <a:latin typeface="Garamond" pitchFamily="18" charset="0"/>
              </a:rPr>
              <a:t> GAUBERT (IRD)</a:t>
            </a:r>
            <a:endParaRPr lang="fr-FR" sz="4000" dirty="0">
              <a:latin typeface="Garamond" pitchFamily="18" charset="0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22712415" y="22848105"/>
            <a:ext cx="65722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fr-FR" sz="4800" dirty="0" err="1" smtClean="0">
                <a:latin typeface="Garamond" pitchFamily="18" charset="0"/>
              </a:rPr>
              <a:t>Barcode</a:t>
            </a:r>
            <a:r>
              <a:rPr lang="fr-FR" sz="4800" dirty="0" smtClean="0">
                <a:latin typeface="Garamond" pitchFamily="18" charset="0"/>
              </a:rPr>
              <a:t> moléculaire</a:t>
            </a:r>
          </a:p>
          <a:p>
            <a:pPr algn="just"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Marqueur mitochondrial</a:t>
            </a:r>
          </a:p>
          <a:p>
            <a:pPr algn="just"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Marqueurs microsatellites </a:t>
            </a:r>
          </a:p>
          <a:p>
            <a:pPr algn="just"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Analyses </a:t>
            </a:r>
            <a:r>
              <a:rPr lang="fr-FR" sz="4800" dirty="0" err="1" smtClean="0">
                <a:latin typeface="Garamond" pitchFamily="18" charset="0"/>
              </a:rPr>
              <a:t>Bayésiennes</a:t>
            </a:r>
            <a:endParaRPr lang="fr-FR" sz="4800" dirty="0" smtClean="0">
              <a:latin typeface="Garamond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Statistique </a:t>
            </a:r>
            <a:r>
              <a:rPr lang="fr-FR" sz="4800" dirty="0" smtClean="0">
                <a:latin typeface="Garamond" pitchFamily="18" charset="0"/>
              </a:rPr>
              <a:t>F de Wright</a:t>
            </a:r>
          </a:p>
          <a:p>
            <a:pPr algn="just"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Distribution de </a:t>
            </a:r>
            <a:r>
              <a:rPr lang="fr-FR" sz="4800" dirty="0" err="1" smtClean="0">
                <a:latin typeface="Garamond" pitchFamily="18" charset="0"/>
              </a:rPr>
              <a:t>Weibull</a:t>
            </a:r>
            <a:endParaRPr lang="fr-FR" sz="4800" dirty="0" smtClean="0">
              <a:latin typeface="Garamond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fr-FR" sz="4800" dirty="0" smtClean="0">
                <a:latin typeface="Garamond" pitchFamily="18" charset="0"/>
              </a:rPr>
              <a:t> Statistiques </a:t>
            </a:r>
            <a:r>
              <a:rPr lang="fr-FR" sz="4800" dirty="0" err="1" smtClean="0">
                <a:latin typeface="Garamond" pitchFamily="18" charset="0"/>
              </a:rPr>
              <a:t>inférentielles</a:t>
            </a:r>
            <a:r>
              <a:rPr lang="fr-FR" sz="4800" dirty="0" smtClean="0">
                <a:latin typeface="Garamond" pitchFamily="18" charset="0"/>
              </a:rPr>
              <a:t> </a:t>
            </a:r>
          </a:p>
        </p:txBody>
      </p:sp>
      <p:sp>
        <p:nvSpPr>
          <p:cNvPr id="84" name="ZoneTexte 83"/>
          <p:cNvSpPr txBox="1"/>
          <p:nvPr/>
        </p:nvSpPr>
        <p:spPr>
          <a:xfrm>
            <a:off x="6424551" y="34135309"/>
            <a:ext cx="16144988" cy="11079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6600" b="1" dirty="0" smtClean="0">
                <a:latin typeface="Garamond" pitchFamily="18" charset="0"/>
              </a:rPr>
              <a:t>Impact du projet en terme de conservation</a:t>
            </a:r>
            <a:endParaRPr lang="fr-FR" sz="6600" b="1" dirty="0">
              <a:latin typeface="Garamond" pitchFamily="18" charset="0"/>
            </a:endParaRPr>
          </a:p>
        </p:txBody>
      </p:sp>
      <p:pic>
        <p:nvPicPr>
          <p:cNvPr id="40" name="Image 39" descr="E:\LOGO PARAKOU.jpg"/>
          <p:cNvPicPr/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2712415" y="39850349"/>
            <a:ext cx="2928958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Image 40" descr="http://www.uakbenin.org/images/LOGO-FINAL-BIS.jpg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6141439" y="39707473"/>
            <a:ext cx="2857520" cy="284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4772</TotalTime>
  <Words>406</Words>
  <Application>Microsoft Office PowerPoint</Application>
  <PresentationFormat>Personnalisé</PresentationFormat>
  <Paragraphs>61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</dc:creator>
  <cp:lastModifiedBy>Hp</cp:lastModifiedBy>
  <cp:revision>335</cp:revision>
  <dcterms:created xsi:type="dcterms:W3CDTF">2017-01-19T08:17:49Z</dcterms:created>
  <dcterms:modified xsi:type="dcterms:W3CDTF">2018-06-12T20:12:34Z</dcterms:modified>
</cp:coreProperties>
</file>